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7" r:id="rId3"/>
    <p:sldId id="257" r:id="rId4"/>
    <p:sldId id="327" r:id="rId5"/>
    <p:sldId id="313" r:id="rId6"/>
    <p:sldId id="328" r:id="rId7"/>
    <p:sldId id="329" r:id="rId8"/>
    <p:sldId id="330" r:id="rId9"/>
    <p:sldId id="331" r:id="rId10"/>
    <p:sldId id="338" r:id="rId11"/>
    <p:sldId id="333" r:id="rId12"/>
    <p:sldId id="332" r:id="rId13"/>
    <p:sldId id="334" r:id="rId14"/>
    <p:sldId id="335" r:id="rId15"/>
    <p:sldId id="336" r:id="rId16"/>
    <p:sldId id="33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r. Tariq Mahmood / Associate Professor and Program Coordinator MS (CS) and MS (DS) Programs" initials="DTM/APaPCM(aM(P" lastIdx="2" clrIdx="0">
    <p:extLst>
      <p:ext uri="{19B8F6BF-5375-455C-9EA6-DF929625EA0E}">
        <p15:presenceInfo xmlns:p15="http://schemas.microsoft.com/office/powerpoint/2012/main" userId="S::tmahmood@iba.edu.pk::d72e3cef-2570-472a-a5f8-82c6a0c6264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CD07F-92E0-4B42-A7A1-C27F727F88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4DF02F8-52CC-4A1F-A869-C13C1D08519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5134946-DC85-4339-9BC4-3E623B99A24A}"/>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5" name="Footer Placeholder 4">
            <a:extLst>
              <a:ext uri="{FF2B5EF4-FFF2-40B4-BE49-F238E27FC236}">
                <a16:creationId xmlns:a16="http://schemas.microsoft.com/office/drawing/2014/main" id="{A6DEFA79-8810-4C3C-86F2-79DACC9012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87E1E3-8F33-456C-AE12-D7569654715E}"/>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3251435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21737-A908-42F8-9281-637DE0C11D5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408EEEC-8AF9-4469-BA12-2231E196396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B94274-4023-4166-9FEB-C4E64EB765C9}"/>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5" name="Footer Placeholder 4">
            <a:extLst>
              <a:ext uri="{FF2B5EF4-FFF2-40B4-BE49-F238E27FC236}">
                <a16:creationId xmlns:a16="http://schemas.microsoft.com/office/drawing/2014/main" id="{5AB3BBAE-D49A-4091-8B27-C3BF9AA3FA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B9219C5-01DE-4986-AAD1-6ACBA97906CB}"/>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032085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5F5740A-FE62-4EC0-A5C0-7EC283B3DEC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207DCA4-73A5-42EA-A26E-900E1E3FC8E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C3CBB8-A938-4AC5-9565-3428BBA49F78}"/>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5" name="Footer Placeholder 4">
            <a:extLst>
              <a:ext uri="{FF2B5EF4-FFF2-40B4-BE49-F238E27FC236}">
                <a16:creationId xmlns:a16="http://schemas.microsoft.com/office/drawing/2014/main" id="{1803B747-DF72-41B5-9AF4-F89B0A85FF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634F75-9A53-4AF0-9E0A-0430A05B2FE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719048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CEEAD3-63FF-4D13-A655-913CFB795F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CA040A-6F01-46A5-8A1C-14689ED6F95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26C9B9-D1E5-465E-87CB-E7DFEEFF0E89}"/>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5" name="Footer Placeholder 4">
            <a:extLst>
              <a:ext uri="{FF2B5EF4-FFF2-40B4-BE49-F238E27FC236}">
                <a16:creationId xmlns:a16="http://schemas.microsoft.com/office/drawing/2014/main" id="{A62CAAC1-1522-4C6C-871A-1EE2EEBB29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4098B7-A4A4-4C06-9D65-484D0868917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637026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39B0D-FE5E-4434-84D8-8938DF8344C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5D5A1E8-0DF4-440D-8004-2C3519BBB33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4B5605-77E2-45D3-972F-107E7F1F466D}"/>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5" name="Footer Placeholder 4">
            <a:extLst>
              <a:ext uri="{FF2B5EF4-FFF2-40B4-BE49-F238E27FC236}">
                <a16:creationId xmlns:a16="http://schemas.microsoft.com/office/drawing/2014/main" id="{F31AE897-1E56-404A-BBAE-EA9A0F6658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FE1D65-9E5E-47BD-84DA-F5BDCB90D8BD}"/>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5458023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517BB2-DDC2-495A-9455-E55A9E9FCA9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9822D9-1A91-4386-9B5E-42E7E8523B5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0B4F56B-7938-4500-8AF0-F30492E971A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14A7F2A-24EA-4E47-84DD-5A3A8350755B}"/>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6" name="Footer Placeholder 5">
            <a:extLst>
              <a:ext uri="{FF2B5EF4-FFF2-40B4-BE49-F238E27FC236}">
                <a16:creationId xmlns:a16="http://schemas.microsoft.com/office/drawing/2014/main" id="{45831B47-C61E-4B7B-B50A-3F8EE9072A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3B30F7-F15F-4FCC-808B-2391009B4270}"/>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897168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00CAB-775A-4130-9BBF-98737E4626D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7BC07FC-A3C0-4891-957F-D0B5BCBA6EB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56FB4AB-00C8-43C2-B1F4-8CEFBF6814E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A249659-566B-4B53-BE35-7617920ACFC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549654E-5721-483F-86A5-D2817345A9C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34F4472-DBA1-4744-9FE0-93B4408098D8}"/>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8" name="Footer Placeholder 7">
            <a:extLst>
              <a:ext uri="{FF2B5EF4-FFF2-40B4-BE49-F238E27FC236}">
                <a16:creationId xmlns:a16="http://schemas.microsoft.com/office/drawing/2014/main" id="{768D7EAF-69B9-4AE4-A687-714C5308FFD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398DA6C-9913-45B4-A939-D8F13C5F0A83}"/>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678801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F0B41-CB5F-4FD5-8D04-CDD500D1B99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2BE586-223A-4C0F-8128-3C0F2BFF1335}"/>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4" name="Footer Placeholder 3">
            <a:extLst>
              <a:ext uri="{FF2B5EF4-FFF2-40B4-BE49-F238E27FC236}">
                <a16:creationId xmlns:a16="http://schemas.microsoft.com/office/drawing/2014/main" id="{734EAD91-D980-455D-98AD-CBB7E2DADE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F471D45-19E6-41D8-AADC-E0ED7A0EBC37}"/>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966599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4A6C38-F7C3-4E2C-87C4-FC18F0C87CE7}"/>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3" name="Footer Placeholder 2">
            <a:extLst>
              <a:ext uri="{FF2B5EF4-FFF2-40B4-BE49-F238E27FC236}">
                <a16:creationId xmlns:a16="http://schemas.microsoft.com/office/drawing/2014/main" id="{E0E871A2-3FEC-48DF-BB8E-7BBBCC8EF11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E3D66C6-9E4B-4C7D-A9D6-837D39235025}"/>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667964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8698D-803F-4519-A59C-FF9B60ADAF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4144002-3204-432A-B198-40A2F106CBC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3E7C34D-B0F4-45CA-B51F-32EF2CF9FC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29D0BEE-3CEC-4273-9E90-A552D14F4413}"/>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6" name="Footer Placeholder 5">
            <a:extLst>
              <a:ext uri="{FF2B5EF4-FFF2-40B4-BE49-F238E27FC236}">
                <a16:creationId xmlns:a16="http://schemas.microsoft.com/office/drawing/2014/main" id="{3693F5B8-6C3E-46E0-A697-A82E7D3E82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BF14E9D-4E8C-493C-BC2D-6ABC04E44F01}"/>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1298750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45C86-C2CA-47A2-BDD3-12055FF079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5EBF2BD-7F0E-44D1-8357-69327EC6EB9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154D46D-A8B5-41B7-9031-F633D23C5F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D943CC-B448-4786-86B6-9C562AF3E662}"/>
              </a:ext>
            </a:extLst>
          </p:cNvPr>
          <p:cNvSpPr>
            <a:spLocks noGrp="1"/>
          </p:cNvSpPr>
          <p:nvPr>
            <p:ph type="dt" sz="half" idx="10"/>
          </p:nvPr>
        </p:nvSpPr>
        <p:spPr/>
        <p:txBody>
          <a:bodyPr/>
          <a:lstStyle/>
          <a:p>
            <a:fld id="{1C201176-5D79-49AD-ADDE-DC71E7EC1DC5}" type="datetimeFigureOut">
              <a:rPr lang="en-US" smtClean="0"/>
              <a:t>5/10/2021</a:t>
            </a:fld>
            <a:endParaRPr lang="en-US"/>
          </a:p>
        </p:txBody>
      </p:sp>
      <p:sp>
        <p:nvSpPr>
          <p:cNvPr id="6" name="Footer Placeholder 5">
            <a:extLst>
              <a:ext uri="{FF2B5EF4-FFF2-40B4-BE49-F238E27FC236}">
                <a16:creationId xmlns:a16="http://schemas.microsoft.com/office/drawing/2014/main" id="{2485FCF6-C33E-4CB6-812C-84A387D9A6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EB2784-A4B7-4685-9B90-8F125180E349}"/>
              </a:ext>
            </a:extLst>
          </p:cNvPr>
          <p:cNvSpPr>
            <a:spLocks noGrp="1"/>
          </p:cNvSpPr>
          <p:nvPr>
            <p:ph type="sldNum" sz="quarter" idx="12"/>
          </p:nvPr>
        </p:nvSpPr>
        <p:spPr/>
        <p:txBody>
          <a:bodyPr/>
          <a:lstStyle/>
          <a:p>
            <a:fld id="{EAD509E6-AD24-40CB-83C3-B286E2FC27F6}" type="slidenum">
              <a:rPr lang="en-US" smtClean="0"/>
              <a:t>‹#›</a:t>
            </a:fld>
            <a:endParaRPr lang="en-US"/>
          </a:p>
        </p:txBody>
      </p:sp>
    </p:spTree>
    <p:extLst>
      <p:ext uri="{BB962C8B-B14F-4D97-AF65-F5344CB8AC3E}">
        <p14:creationId xmlns:p14="http://schemas.microsoft.com/office/powerpoint/2010/main" val="22408681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4D69B9A-57E0-42F5-826A-636EC84687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9BB5B12-4DF2-4236-A4F3-D49D37B8C6D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2E29C5-7DEC-4340-BCB3-FF78C44ABF6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201176-5D79-49AD-ADDE-DC71E7EC1DC5}" type="datetimeFigureOut">
              <a:rPr lang="en-US" smtClean="0"/>
              <a:t>5/10/2021</a:t>
            </a:fld>
            <a:endParaRPr lang="en-US"/>
          </a:p>
        </p:txBody>
      </p:sp>
      <p:sp>
        <p:nvSpPr>
          <p:cNvPr id="5" name="Footer Placeholder 4">
            <a:extLst>
              <a:ext uri="{FF2B5EF4-FFF2-40B4-BE49-F238E27FC236}">
                <a16:creationId xmlns:a16="http://schemas.microsoft.com/office/drawing/2014/main" id="{CC04E5E5-24E6-48F3-96EC-A51132E74F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B19FFA1-3DC9-4746-A41C-10DDB76E0F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D509E6-AD24-40CB-83C3-B286E2FC27F6}" type="slidenum">
              <a:rPr lang="en-US" smtClean="0"/>
              <a:t>‹#›</a:t>
            </a:fld>
            <a:endParaRPr lang="en-US"/>
          </a:p>
        </p:txBody>
      </p:sp>
    </p:spTree>
    <p:extLst>
      <p:ext uri="{BB962C8B-B14F-4D97-AF65-F5344CB8AC3E}">
        <p14:creationId xmlns:p14="http://schemas.microsoft.com/office/powerpoint/2010/main" val="3142001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8C850-6242-456C-B393-63CD65140EB6}"/>
              </a:ext>
            </a:extLst>
          </p:cNvPr>
          <p:cNvSpPr>
            <a:spLocks noGrp="1"/>
          </p:cNvSpPr>
          <p:nvPr>
            <p:ph type="ctrTitle"/>
          </p:nvPr>
        </p:nvSpPr>
        <p:spPr>
          <a:xfrm>
            <a:off x="1523998" y="-523557"/>
            <a:ext cx="9144000" cy="2387600"/>
          </a:xfrm>
        </p:spPr>
        <p:txBody>
          <a:bodyPr/>
          <a:lstStyle/>
          <a:p>
            <a:r>
              <a:rPr lang="en-US" dirty="0"/>
              <a:t>Boosting</a:t>
            </a:r>
          </a:p>
        </p:txBody>
      </p:sp>
      <p:pic>
        <p:nvPicPr>
          <p:cNvPr id="5" name="Picture 4">
            <a:extLst>
              <a:ext uri="{FF2B5EF4-FFF2-40B4-BE49-F238E27FC236}">
                <a16:creationId xmlns:a16="http://schemas.microsoft.com/office/drawing/2014/main" id="{E85EE786-41FB-4F6C-B4A9-CA83B1C5542F}"/>
              </a:ext>
            </a:extLst>
          </p:cNvPr>
          <p:cNvPicPr>
            <a:picLocks noChangeAspect="1"/>
          </p:cNvPicPr>
          <p:nvPr/>
        </p:nvPicPr>
        <p:blipFill>
          <a:blip r:embed="rId2"/>
          <a:stretch>
            <a:fillRect/>
          </a:stretch>
        </p:blipFill>
        <p:spPr>
          <a:xfrm>
            <a:off x="2081210" y="2045310"/>
            <a:ext cx="8764981" cy="4314825"/>
          </a:xfrm>
          <a:prstGeom prst="rect">
            <a:avLst/>
          </a:prstGeom>
        </p:spPr>
      </p:pic>
    </p:spTree>
    <p:extLst>
      <p:ext uri="{BB962C8B-B14F-4D97-AF65-F5344CB8AC3E}">
        <p14:creationId xmlns:p14="http://schemas.microsoft.com/office/powerpoint/2010/main" val="5553095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B9E7F-C75C-43F5-BB7E-1AEF2D05D137}"/>
              </a:ext>
            </a:extLst>
          </p:cNvPr>
          <p:cNvSpPr>
            <a:spLocks noGrp="1"/>
          </p:cNvSpPr>
          <p:nvPr>
            <p:ph type="title"/>
          </p:nvPr>
        </p:nvSpPr>
        <p:spPr/>
        <p:txBody>
          <a:bodyPr/>
          <a:lstStyle/>
          <a:p>
            <a:r>
              <a:rPr lang="en-US" dirty="0"/>
              <a:t>XGBoost</a:t>
            </a:r>
          </a:p>
        </p:txBody>
      </p:sp>
      <p:sp>
        <p:nvSpPr>
          <p:cNvPr id="3" name="Content Placeholder 2">
            <a:extLst>
              <a:ext uri="{FF2B5EF4-FFF2-40B4-BE49-F238E27FC236}">
                <a16:creationId xmlns:a16="http://schemas.microsoft.com/office/drawing/2014/main" id="{4F408F1C-63E9-4712-8A97-7A7BED80003D}"/>
              </a:ext>
            </a:extLst>
          </p:cNvPr>
          <p:cNvSpPr>
            <a:spLocks noGrp="1"/>
          </p:cNvSpPr>
          <p:nvPr>
            <p:ph idx="1"/>
          </p:nvPr>
        </p:nvSpPr>
        <p:spPr>
          <a:xfrm>
            <a:off x="839371" y="1558337"/>
            <a:ext cx="11005625" cy="3027732"/>
          </a:xfrm>
        </p:spPr>
        <p:txBody>
          <a:bodyPr>
            <a:noAutofit/>
          </a:bodyPr>
          <a:lstStyle/>
          <a:p>
            <a:pPr marL="0" indent="0">
              <a:buNone/>
            </a:pPr>
            <a:r>
              <a:rPr lang="en-US" sz="2700" dirty="0"/>
              <a:t>Parallelization of tree construction using all of your CPU cores during training.</a:t>
            </a:r>
          </a:p>
          <a:p>
            <a:pPr marL="0" indent="0">
              <a:buNone/>
            </a:pPr>
            <a:r>
              <a:rPr lang="en-US" sz="2700" dirty="0"/>
              <a:t>Distributed Computing for training very large models using a cluster of machines.</a:t>
            </a:r>
          </a:p>
          <a:p>
            <a:pPr marL="0" indent="0">
              <a:buNone/>
            </a:pPr>
            <a:r>
              <a:rPr lang="en-US" sz="2700" dirty="0"/>
              <a:t>Out-of-Core Computing for very large datasets that don’t fit into memory.</a:t>
            </a:r>
          </a:p>
          <a:p>
            <a:pPr marL="0" indent="0">
              <a:buNone/>
            </a:pPr>
            <a:r>
              <a:rPr lang="en-US" sz="2700" dirty="0"/>
              <a:t>Cache Optimization of data structures and algorithm to make the best use of hardware.</a:t>
            </a:r>
          </a:p>
        </p:txBody>
      </p:sp>
    </p:spTree>
    <p:extLst>
      <p:ext uri="{BB962C8B-B14F-4D97-AF65-F5344CB8AC3E}">
        <p14:creationId xmlns:p14="http://schemas.microsoft.com/office/powerpoint/2010/main" val="3895657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017C413-CADF-46ED-AD07-6DD3BF76BA77}"/>
              </a:ext>
            </a:extLst>
          </p:cNvPr>
          <p:cNvPicPr>
            <a:picLocks noChangeAspect="1"/>
          </p:cNvPicPr>
          <p:nvPr/>
        </p:nvPicPr>
        <p:blipFill>
          <a:blip r:embed="rId2"/>
          <a:stretch>
            <a:fillRect/>
          </a:stretch>
        </p:blipFill>
        <p:spPr>
          <a:xfrm>
            <a:off x="267286" y="295422"/>
            <a:ext cx="11563643" cy="6457070"/>
          </a:xfrm>
          <a:prstGeom prst="rect">
            <a:avLst/>
          </a:prstGeom>
        </p:spPr>
      </p:pic>
    </p:spTree>
    <p:extLst>
      <p:ext uri="{BB962C8B-B14F-4D97-AF65-F5344CB8AC3E}">
        <p14:creationId xmlns:p14="http://schemas.microsoft.com/office/powerpoint/2010/main" val="16863457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2521D00-2768-4C96-8F4A-ADCB9FDEA44F}"/>
              </a:ext>
            </a:extLst>
          </p:cNvPr>
          <p:cNvSpPr txBox="1"/>
          <p:nvPr/>
        </p:nvSpPr>
        <p:spPr>
          <a:xfrm>
            <a:off x="1487657" y="284597"/>
            <a:ext cx="10090054" cy="6109365"/>
          </a:xfrm>
          <a:prstGeom prst="rect">
            <a:avLst/>
          </a:prstGeom>
          <a:noFill/>
        </p:spPr>
        <p:txBody>
          <a:bodyPr wrap="square">
            <a:spAutoFit/>
          </a:bodyPr>
          <a:lstStyle/>
          <a:p>
            <a:pPr algn="l"/>
            <a:r>
              <a:rPr lang="en-US" sz="2300" b="1" i="0" dirty="0">
                <a:solidFill>
                  <a:srgbClr val="292929"/>
                </a:solidFill>
                <a:effectLst/>
                <a:latin typeface="charter"/>
              </a:rPr>
              <a:t>Parallelization</a:t>
            </a:r>
            <a:r>
              <a:rPr lang="en-US" sz="2300" b="0" i="0" dirty="0">
                <a:solidFill>
                  <a:srgbClr val="292929"/>
                </a:solidFill>
                <a:effectLst/>
                <a:latin typeface="charter"/>
              </a:rPr>
              <a:t>: XGBoost approaches the process of sequential tree building using </a:t>
            </a:r>
            <a:r>
              <a:rPr lang="en-US" sz="2300" u="sng" dirty="0">
                <a:solidFill>
                  <a:srgbClr val="292929"/>
                </a:solidFill>
                <a:latin typeface="charter"/>
              </a:rPr>
              <a:t>parallelized</a:t>
            </a:r>
            <a:r>
              <a:rPr lang="en-US" sz="2300" b="0" i="0" dirty="0">
                <a:solidFill>
                  <a:srgbClr val="292929"/>
                </a:solidFill>
                <a:effectLst/>
                <a:latin typeface="charter"/>
              </a:rPr>
              <a:t> implementation. </a:t>
            </a:r>
            <a:endParaRPr lang="en-US" sz="2300" dirty="0">
              <a:solidFill>
                <a:srgbClr val="292929"/>
              </a:solidFill>
              <a:latin typeface="charter"/>
            </a:endParaRPr>
          </a:p>
          <a:p>
            <a:pPr algn="l">
              <a:buFont typeface="+mj-lt"/>
              <a:buAutoNum type="arabicPeriod"/>
            </a:pPr>
            <a:endParaRPr lang="en-US" sz="2300" b="0" i="0" dirty="0">
              <a:solidFill>
                <a:srgbClr val="292929"/>
              </a:solidFill>
              <a:effectLst/>
              <a:latin typeface="charter"/>
            </a:endParaRPr>
          </a:p>
          <a:p>
            <a:pPr algn="l"/>
            <a:r>
              <a:rPr lang="en-US" sz="2300" b="0" i="0" dirty="0">
                <a:solidFill>
                  <a:srgbClr val="292929"/>
                </a:solidFill>
                <a:effectLst/>
                <a:latin typeface="charter"/>
              </a:rPr>
              <a:t>This is possible due to the interchangeable nature of loops used for building base learners; the outer loop that enumerates the leaf nodes of a tree, and the second inner loop that calculates the features. </a:t>
            </a:r>
          </a:p>
          <a:p>
            <a:pPr algn="l"/>
            <a:endParaRPr lang="en-US" sz="2300" dirty="0">
              <a:solidFill>
                <a:srgbClr val="292929"/>
              </a:solidFill>
              <a:latin typeface="charter"/>
            </a:endParaRPr>
          </a:p>
          <a:p>
            <a:pPr algn="l"/>
            <a:r>
              <a:rPr lang="en-US" sz="2300" b="0" i="0" dirty="0">
                <a:solidFill>
                  <a:srgbClr val="292929"/>
                </a:solidFill>
                <a:effectLst/>
                <a:latin typeface="charter"/>
              </a:rPr>
              <a:t>This nesting of loops limits parallelization because without completing the inner loop (more computationally demanding of the two), the outer loop cannot be started. </a:t>
            </a:r>
          </a:p>
          <a:p>
            <a:pPr algn="l"/>
            <a:endParaRPr lang="en-US" sz="2300" dirty="0">
              <a:solidFill>
                <a:srgbClr val="292929"/>
              </a:solidFill>
              <a:latin typeface="charter"/>
            </a:endParaRPr>
          </a:p>
          <a:p>
            <a:pPr algn="l"/>
            <a:r>
              <a:rPr lang="en-US" sz="2300" b="0" i="0" dirty="0">
                <a:solidFill>
                  <a:srgbClr val="292929"/>
                </a:solidFill>
                <a:effectLst/>
                <a:latin typeface="charter"/>
              </a:rPr>
              <a:t>Therefore, to improve run time, the order of loops is interchanged using initialization through a global scan of all instances and sorting using parallel threads. </a:t>
            </a:r>
          </a:p>
          <a:p>
            <a:pPr algn="l"/>
            <a:endParaRPr lang="en-US" sz="2300" dirty="0">
              <a:solidFill>
                <a:srgbClr val="292929"/>
              </a:solidFill>
              <a:latin typeface="charter"/>
            </a:endParaRPr>
          </a:p>
          <a:p>
            <a:pPr algn="l"/>
            <a:r>
              <a:rPr lang="en-US" sz="2300" b="0" i="0" dirty="0">
                <a:solidFill>
                  <a:srgbClr val="292929"/>
                </a:solidFill>
                <a:effectLst/>
                <a:latin typeface="charter"/>
              </a:rPr>
              <a:t>This switch improves algorithmic performance by offsetting any parallelization overheads in computation.</a:t>
            </a:r>
          </a:p>
        </p:txBody>
      </p:sp>
    </p:spTree>
    <p:extLst>
      <p:ext uri="{BB962C8B-B14F-4D97-AF65-F5344CB8AC3E}">
        <p14:creationId xmlns:p14="http://schemas.microsoft.com/office/powerpoint/2010/main" val="31702738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3F3352-509B-4CBE-8226-79D49CD107AD}"/>
              </a:ext>
            </a:extLst>
          </p:cNvPr>
          <p:cNvSpPr txBox="1"/>
          <p:nvPr/>
        </p:nvSpPr>
        <p:spPr>
          <a:xfrm>
            <a:off x="773723" y="146261"/>
            <a:ext cx="9959926" cy="3554819"/>
          </a:xfrm>
          <a:prstGeom prst="rect">
            <a:avLst/>
          </a:prstGeom>
          <a:noFill/>
        </p:spPr>
        <p:txBody>
          <a:bodyPr wrap="square">
            <a:spAutoFit/>
          </a:bodyPr>
          <a:lstStyle/>
          <a:p>
            <a:r>
              <a:rPr lang="en-US" sz="2500" b="1" dirty="0"/>
              <a:t>Tree Pruning: </a:t>
            </a:r>
            <a:r>
              <a:rPr lang="en-US" sz="2500" dirty="0"/>
              <a:t>The stopping criterion for tree splitting within GBM framework is greedy in nature and depends on the negative loss criterion at the point of split. </a:t>
            </a:r>
          </a:p>
          <a:p>
            <a:endParaRPr lang="en-US" sz="2500" dirty="0"/>
          </a:p>
          <a:p>
            <a:r>
              <a:rPr lang="en-US" sz="2500" dirty="0"/>
              <a:t>XGBoost uses ‘</a:t>
            </a:r>
            <a:r>
              <a:rPr lang="en-US" sz="2500" dirty="0" err="1"/>
              <a:t>max_depth</a:t>
            </a:r>
            <a:r>
              <a:rPr lang="en-US" sz="2500" dirty="0"/>
              <a:t>’ parameter as specified instead of criterion first, and starts pruning trees backward. </a:t>
            </a:r>
          </a:p>
          <a:p>
            <a:endParaRPr lang="en-US" sz="2500" dirty="0"/>
          </a:p>
          <a:p>
            <a:r>
              <a:rPr lang="en-US" sz="2500" dirty="0"/>
              <a:t>This ‘depth-first’ approach improves computational performance significantly.</a:t>
            </a:r>
          </a:p>
        </p:txBody>
      </p:sp>
      <p:sp>
        <p:nvSpPr>
          <p:cNvPr id="5" name="TextBox 4">
            <a:extLst>
              <a:ext uri="{FF2B5EF4-FFF2-40B4-BE49-F238E27FC236}">
                <a16:creationId xmlns:a16="http://schemas.microsoft.com/office/drawing/2014/main" id="{BE9BEB50-BEF3-407F-83E3-81B374AEC960}"/>
              </a:ext>
            </a:extLst>
          </p:cNvPr>
          <p:cNvSpPr txBox="1"/>
          <p:nvPr/>
        </p:nvSpPr>
        <p:spPr>
          <a:xfrm>
            <a:off x="773722" y="4222375"/>
            <a:ext cx="10255349" cy="2215991"/>
          </a:xfrm>
          <a:prstGeom prst="rect">
            <a:avLst/>
          </a:prstGeom>
          <a:noFill/>
        </p:spPr>
        <p:txBody>
          <a:bodyPr wrap="square">
            <a:spAutoFit/>
          </a:bodyPr>
          <a:lstStyle/>
          <a:p>
            <a:pPr algn="l"/>
            <a:r>
              <a:rPr lang="en-US" sz="2300" b="1" i="0" dirty="0">
                <a:solidFill>
                  <a:srgbClr val="292929"/>
                </a:solidFill>
                <a:effectLst/>
                <a:latin typeface="charter"/>
              </a:rPr>
              <a:t>Hardware Optimization</a:t>
            </a:r>
            <a:r>
              <a:rPr lang="en-US" sz="2300" b="0" i="0" dirty="0">
                <a:solidFill>
                  <a:srgbClr val="292929"/>
                </a:solidFill>
                <a:effectLst/>
                <a:latin typeface="charter"/>
              </a:rPr>
              <a:t>: This algorithm has been designed to make efficient use of hardware resources. </a:t>
            </a:r>
          </a:p>
          <a:p>
            <a:pPr algn="l"/>
            <a:r>
              <a:rPr lang="en-US" sz="2300" b="0" i="0" dirty="0">
                <a:solidFill>
                  <a:srgbClr val="292929"/>
                </a:solidFill>
                <a:effectLst/>
                <a:latin typeface="charter"/>
              </a:rPr>
              <a:t>This is accomplished by cache awareness by allocating internal buffers in each thread to store gradient statistics. </a:t>
            </a:r>
          </a:p>
          <a:p>
            <a:pPr algn="l"/>
            <a:r>
              <a:rPr lang="en-US" sz="2300" b="0" i="0" dirty="0">
                <a:solidFill>
                  <a:srgbClr val="292929"/>
                </a:solidFill>
                <a:effectLst/>
                <a:latin typeface="charter"/>
              </a:rPr>
              <a:t>Further enhancements such as ‘out-of-core’ computing optimize available disk space while handling big data-frames that do not fit into memory.</a:t>
            </a:r>
          </a:p>
        </p:txBody>
      </p:sp>
    </p:spTree>
    <p:extLst>
      <p:ext uri="{BB962C8B-B14F-4D97-AF65-F5344CB8AC3E}">
        <p14:creationId xmlns:p14="http://schemas.microsoft.com/office/powerpoint/2010/main" val="4164120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66114A88-C19E-47D4-A10D-26D8017B9AF1}"/>
              </a:ext>
            </a:extLst>
          </p:cNvPr>
          <p:cNvSpPr txBox="1"/>
          <p:nvPr/>
        </p:nvSpPr>
        <p:spPr>
          <a:xfrm>
            <a:off x="998805" y="497428"/>
            <a:ext cx="9805182" cy="5863144"/>
          </a:xfrm>
          <a:prstGeom prst="rect">
            <a:avLst/>
          </a:prstGeom>
          <a:noFill/>
        </p:spPr>
        <p:txBody>
          <a:bodyPr wrap="square">
            <a:spAutoFit/>
          </a:bodyPr>
          <a:lstStyle/>
          <a:p>
            <a:r>
              <a:rPr lang="en-US" sz="2500" dirty="0"/>
              <a:t>Regularization: It penalizes more complex models through both LASSO (L1) and Ridge (L2) regularization to prevent overfitting.</a:t>
            </a:r>
          </a:p>
          <a:p>
            <a:endParaRPr lang="en-US" sz="2500" dirty="0"/>
          </a:p>
          <a:p>
            <a:r>
              <a:rPr lang="en-US" sz="2500" dirty="0"/>
              <a:t>Sparsity Awareness: XGBoost naturally admits sparse features for inputs by automatically ‘learning’ best missing value depending on training loss and handles different types of sparsity patterns in the data more efficiently.</a:t>
            </a:r>
          </a:p>
          <a:p>
            <a:endParaRPr lang="en-US" sz="2500" dirty="0"/>
          </a:p>
          <a:p>
            <a:r>
              <a:rPr lang="en-US" sz="2500" dirty="0"/>
              <a:t>Weighted Quantile Sketch: XGBoost employs the distributed weighted Quantile Sketch algorithm to effectively find the optimal split points among weighted datasets.</a:t>
            </a:r>
          </a:p>
          <a:p>
            <a:endParaRPr lang="en-US" sz="2500" dirty="0"/>
          </a:p>
          <a:p>
            <a:r>
              <a:rPr lang="en-US" sz="2500" dirty="0"/>
              <a:t>Cross-validation: The algorithm comes with built-in cross-validation method at each iteration, taking away the need to explicitly program this search and to specify the exact number of boosting iterations required in a single run.</a:t>
            </a:r>
          </a:p>
        </p:txBody>
      </p:sp>
    </p:spTree>
    <p:extLst>
      <p:ext uri="{BB962C8B-B14F-4D97-AF65-F5344CB8AC3E}">
        <p14:creationId xmlns:p14="http://schemas.microsoft.com/office/powerpoint/2010/main" val="21269285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90F2AE5-913D-4358-9907-F6BFE8A38392}"/>
              </a:ext>
            </a:extLst>
          </p:cNvPr>
          <p:cNvPicPr>
            <a:picLocks noChangeAspect="1"/>
          </p:cNvPicPr>
          <p:nvPr/>
        </p:nvPicPr>
        <p:blipFill>
          <a:blip r:embed="rId2"/>
          <a:stretch>
            <a:fillRect/>
          </a:stretch>
        </p:blipFill>
        <p:spPr>
          <a:xfrm>
            <a:off x="675248" y="417854"/>
            <a:ext cx="11113477" cy="6081420"/>
          </a:xfrm>
          <a:prstGeom prst="rect">
            <a:avLst/>
          </a:prstGeom>
        </p:spPr>
      </p:pic>
    </p:spTree>
    <p:extLst>
      <p:ext uri="{BB962C8B-B14F-4D97-AF65-F5344CB8AC3E}">
        <p14:creationId xmlns:p14="http://schemas.microsoft.com/office/powerpoint/2010/main" val="39459078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B8B49A5-40FC-4EE4-A94E-99DFF5422A15}"/>
              </a:ext>
            </a:extLst>
          </p:cNvPr>
          <p:cNvSpPr txBox="1"/>
          <p:nvPr/>
        </p:nvSpPr>
        <p:spPr>
          <a:xfrm>
            <a:off x="1573313" y="1704009"/>
            <a:ext cx="10471354" cy="1477328"/>
          </a:xfrm>
          <a:prstGeom prst="rect">
            <a:avLst/>
          </a:prstGeom>
          <a:noFill/>
        </p:spPr>
        <p:txBody>
          <a:bodyPr wrap="square">
            <a:spAutoFit/>
          </a:bodyPr>
          <a:lstStyle/>
          <a:p>
            <a:r>
              <a:rPr lang="en-US" dirty="0"/>
              <a:t>XGBoost model has the best combination of prediction performance and processing time compared to other algorithms. Other rigorous benchmarking studies have produced similar results. No wonder XGBoost is widely used in recent Data Science competitions.</a:t>
            </a:r>
          </a:p>
          <a:p>
            <a:r>
              <a:rPr lang="en-US" dirty="0"/>
              <a:t>“When in doubt, use XGBoost” — Owen Zhang, Winner of </a:t>
            </a:r>
            <a:r>
              <a:rPr lang="en-US" dirty="0" err="1"/>
              <a:t>Avito</a:t>
            </a:r>
            <a:r>
              <a:rPr lang="en-US" dirty="0"/>
              <a:t> Context Ad Click Prediction competition on Kaggle</a:t>
            </a:r>
          </a:p>
        </p:txBody>
      </p:sp>
    </p:spTree>
    <p:extLst>
      <p:ext uri="{BB962C8B-B14F-4D97-AF65-F5344CB8AC3E}">
        <p14:creationId xmlns:p14="http://schemas.microsoft.com/office/powerpoint/2010/main" val="18642838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B9E7F-C75C-43F5-BB7E-1AEF2D05D137}"/>
              </a:ext>
            </a:extLst>
          </p:cNvPr>
          <p:cNvSpPr>
            <a:spLocks noGrp="1"/>
          </p:cNvSpPr>
          <p:nvPr>
            <p:ph type="title"/>
          </p:nvPr>
        </p:nvSpPr>
        <p:spPr/>
        <p:txBody>
          <a:bodyPr/>
          <a:lstStyle/>
          <a:p>
            <a:r>
              <a:rPr lang="en-US" dirty="0"/>
              <a:t>Definition</a:t>
            </a:r>
          </a:p>
        </p:txBody>
      </p:sp>
      <p:sp>
        <p:nvSpPr>
          <p:cNvPr id="3" name="Content Placeholder 2">
            <a:extLst>
              <a:ext uri="{FF2B5EF4-FFF2-40B4-BE49-F238E27FC236}">
                <a16:creationId xmlns:a16="http://schemas.microsoft.com/office/drawing/2014/main" id="{4F408F1C-63E9-4712-8A97-7A7BED80003D}"/>
              </a:ext>
            </a:extLst>
          </p:cNvPr>
          <p:cNvSpPr>
            <a:spLocks noGrp="1"/>
          </p:cNvSpPr>
          <p:nvPr>
            <p:ph idx="1"/>
          </p:nvPr>
        </p:nvSpPr>
        <p:spPr>
          <a:xfrm>
            <a:off x="838200" y="1375456"/>
            <a:ext cx="10515600" cy="5426271"/>
          </a:xfrm>
        </p:spPr>
        <p:txBody>
          <a:bodyPr>
            <a:noAutofit/>
          </a:bodyPr>
          <a:lstStyle/>
          <a:p>
            <a:pPr marL="0" indent="0">
              <a:buNone/>
            </a:pPr>
            <a:r>
              <a:rPr lang="en-US" sz="3000" dirty="0"/>
              <a:t>Mistakes are meant for learning, not for repeating</a:t>
            </a:r>
          </a:p>
          <a:p>
            <a:pPr marL="0" indent="0">
              <a:buNone/>
            </a:pPr>
            <a:r>
              <a:rPr lang="en-US" sz="3000" dirty="0"/>
              <a:t>Just as we sometimes develop life skills by learning from our mistakes, we can train our model to learn from the errors predicted and improvise the model’s prediction and overall performance. This is the most basic intuition of Boosting algorithm</a:t>
            </a:r>
          </a:p>
          <a:p>
            <a:pPr marL="0" indent="0">
              <a:buNone/>
            </a:pPr>
            <a:r>
              <a:rPr lang="en-US" sz="3000" dirty="0"/>
              <a:t>The term ‘Boosting’ refers to a family of algorithms which converts weak learner to strong learners. </a:t>
            </a:r>
          </a:p>
          <a:p>
            <a:pPr marL="0" indent="0">
              <a:buNone/>
            </a:pPr>
            <a:r>
              <a:rPr lang="en-US" sz="3000" dirty="0"/>
              <a:t>Boosting is an ensemble method for improving the model predictions of any given learning algorithm. </a:t>
            </a:r>
          </a:p>
          <a:p>
            <a:pPr marL="0" indent="0">
              <a:buNone/>
            </a:pPr>
            <a:r>
              <a:rPr lang="en-US" sz="3000" dirty="0"/>
              <a:t>The idea of boosting is to train weak learners sequentially, each trying to correct its predecessor.</a:t>
            </a:r>
          </a:p>
        </p:txBody>
      </p:sp>
    </p:spTree>
    <p:extLst>
      <p:ext uri="{BB962C8B-B14F-4D97-AF65-F5344CB8AC3E}">
        <p14:creationId xmlns:p14="http://schemas.microsoft.com/office/powerpoint/2010/main" val="2680887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6D0182-9645-46A9-AFA3-011C40FA8C9E}"/>
              </a:ext>
            </a:extLst>
          </p:cNvPr>
          <p:cNvPicPr>
            <a:picLocks noChangeAspect="1"/>
          </p:cNvPicPr>
          <p:nvPr/>
        </p:nvPicPr>
        <p:blipFill>
          <a:blip r:embed="rId2"/>
          <a:stretch>
            <a:fillRect/>
          </a:stretch>
        </p:blipFill>
        <p:spPr>
          <a:xfrm>
            <a:off x="648707" y="661182"/>
            <a:ext cx="11252561" cy="6196817"/>
          </a:xfrm>
          <a:prstGeom prst="rect">
            <a:avLst/>
          </a:prstGeom>
        </p:spPr>
      </p:pic>
    </p:spTree>
    <p:extLst>
      <p:ext uri="{BB962C8B-B14F-4D97-AF65-F5344CB8AC3E}">
        <p14:creationId xmlns:p14="http://schemas.microsoft.com/office/powerpoint/2010/main" val="31133802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B9E7F-C75C-43F5-BB7E-1AEF2D05D137}"/>
              </a:ext>
            </a:extLst>
          </p:cNvPr>
          <p:cNvSpPr>
            <a:spLocks noGrp="1"/>
          </p:cNvSpPr>
          <p:nvPr>
            <p:ph type="title"/>
          </p:nvPr>
        </p:nvSpPr>
        <p:spPr/>
        <p:txBody>
          <a:bodyPr/>
          <a:lstStyle/>
          <a:p>
            <a:r>
              <a:rPr lang="en-US" dirty="0"/>
              <a:t>Adaptive Boost</a:t>
            </a:r>
          </a:p>
        </p:txBody>
      </p:sp>
      <p:sp>
        <p:nvSpPr>
          <p:cNvPr id="3" name="Content Placeholder 2">
            <a:extLst>
              <a:ext uri="{FF2B5EF4-FFF2-40B4-BE49-F238E27FC236}">
                <a16:creationId xmlns:a16="http://schemas.microsoft.com/office/drawing/2014/main" id="{4F408F1C-63E9-4712-8A97-7A7BED80003D}"/>
              </a:ext>
            </a:extLst>
          </p:cNvPr>
          <p:cNvSpPr>
            <a:spLocks noGrp="1"/>
          </p:cNvSpPr>
          <p:nvPr>
            <p:ph idx="1"/>
          </p:nvPr>
        </p:nvSpPr>
        <p:spPr>
          <a:xfrm>
            <a:off x="839372" y="1558336"/>
            <a:ext cx="10515600" cy="5426271"/>
          </a:xfrm>
        </p:spPr>
        <p:txBody>
          <a:bodyPr>
            <a:noAutofit/>
          </a:bodyPr>
          <a:lstStyle/>
          <a:p>
            <a:pPr marL="0" indent="0">
              <a:buNone/>
            </a:pPr>
            <a:r>
              <a:rPr lang="en-US" sz="3000" dirty="0"/>
              <a:t>Adaboost combines multiple weak learners into a single strong learner. </a:t>
            </a:r>
          </a:p>
          <a:p>
            <a:pPr marL="0" indent="0">
              <a:buNone/>
            </a:pPr>
            <a:r>
              <a:rPr lang="en-US" sz="3000" dirty="0"/>
              <a:t>The weak learners in AdaBoost are decision trees with a single split, called decision stumps. </a:t>
            </a:r>
          </a:p>
          <a:p>
            <a:pPr marL="0" indent="0">
              <a:buNone/>
            </a:pPr>
            <a:r>
              <a:rPr lang="en-US" sz="3000" dirty="0"/>
              <a:t>When AdaBoost creates its first decision stump, all observations are weighted equally. </a:t>
            </a:r>
          </a:p>
          <a:p>
            <a:pPr marL="0" indent="0">
              <a:buNone/>
            </a:pPr>
            <a:r>
              <a:rPr lang="en-US" sz="3000" dirty="0"/>
              <a:t>To correct the previous error, the observations that were incorrectly classified now carry more weight than the observations that were correctly classified. </a:t>
            </a:r>
          </a:p>
          <a:p>
            <a:pPr marL="0" indent="0">
              <a:buNone/>
            </a:pPr>
            <a:r>
              <a:rPr lang="en-US" sz="3000" dirty="0"/>
              <a:t>AdaBoost algorithms can be used for both classification and regression problem.</a:t>
            </a:r>
          </a:p>
        </p:txBody>
      </p:sp>
    </p:spTree>
    <p:extLst>
      <p:ext uri="{BB962C8B-B14F-4D97-AF65-F5344CB8AC3E}">
        <p14:creationId xmlns:p14="http://schemas.microsoft.com/office/powerpoint/2010/main" val="3912238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F7F141D-FE7C-4161-81CC-BB22A5E5E5E8}"/>
              </a:ext>
            </a:extLst>
          </p:cNvPr>
          <p:cNvSpPr txBox="1"/>
          <p:nvPr/>
        </p:nvSpPr>
        <p:spPr>
          <a:xfrm>
            <a:off x="1304098" y="4042593"/>
            <a:ext cx="9964124" cy="2923877"/>
          </a:xfrm>
          <a:prstGeom prst="rect">
            <a:avLst/>
          </a:prstGeom>
          <a:noFill/>
        </p:spPr>
        <p:txBody>
          <a:bodyPr wrap="square">
            <a:spAutoFit/>
          </a:bodyPr>
          <a:lstStyle/>
          <a:p>
            <a:r>
              <a:rPr lang="en-US" sz="2300" dirty="0">
                <a:solidFill>
                  <a:srgbClr val="292929"/>
                </a:solidFill>
                <a:latin typeface="charter"/>
              </a:rPr>
              <a:t>T</a:t>
            </a:r>
            <a:r>
              <a:rPr lang="en-US" sz="2300" b="0" i="0" dirty="0">
                <a:solidFill>
                  <a:srgbClr val="292929"/>
                </a:solidFill>
                <a:effectLst/>
                <a:latin typeface="charter"/>
              </a:rPr>
              <a:t>he first decision stump(D1) is made separating the (+) blue region from the ( — ) red region. We notice that D1 has three incorrectly classified (+) in the red region. </a:t>
            </a:r>
          </a:p>
          <a:p>
            <a:endParaRPr lang="en-US" sz="2300" b="0" i="0" dirty="0">
              <a:solidFill>
                <a:srgbClr val="292929"/>
              </a:solidFill>
              <a:effectLst/>
              <a:latin typeface="charter"/>
            </a:endParaRPr>
          </a:p>
          <a:p>
            <a:r>
              <a:rPr lang="en-US" sz="2300" b="0" i="0" dirty="0">
                <a:solidFill>
                  <a:srgbClr val="292929"/>
                </a:solidFill>
                <a:effectLst/>
                <a:latin typeface="charter"/>
              </a:rPr>
              <a:t>The incorrect classified (+) will now carry more weight than the other observations and fed to the second learner. </a:t>
            </a:r>
          </a:p>
          <a:p>
            <a:endParaRPr lang="en-US" sz="2300" dirty="0">
              <a:solidFill>
                <a:srgbClr val="292929"/>
              </a:solidFill>
              <a:latin typeface="charter"/>
            </a:endParaRPr>
          </a:p>
          <a:p>
            <a:r>
              <a:rPr lang="en-US" sz="2300" b="0" i="0" dirty="0">
                <a:solidFill>
                  <a:srgbClr val="292929"/>
                </a:solidFill>
                <a:effectLst/>
                <a:latin typeface="charter"/>
              </a:rPr>
              <a:t>The model will continue and adjust the error faced by the previous model until the most accurate predictor is built.</a:t>
            </a:r>
            <a:endParaRPr lang="en-US" sz="2300" dirty="0"/>
          </a:p>
        </p:txBody>
      </p:sp>
      <p:pic>
        <p:nvPicPr>
          <p:cNvPr id="3" name="Picture 2">
            <a:extLst>
              <a:ext uri="{FF2B5EF4-FFF2-40B4-BE49-F238E27FC236}">
                <a16:creationId xmlns:a16="http://schemas.microsoft.com/office/drawing/2014/main" id="{14428BB3-63B9-4B17-8F9C-D63618AD4230}"/>
              </a:ext>
            </a:extLst>
          </p:cNvPr>
          <p:cNvPicPr>
            <a:picLocks noChangeAspect="1"/>
          </p:cNvPicPr>
          <p:nvPr/>
        </p:nvPicPr>
        <p:blipFill>
          <a:blip r:embed="rId2"/>
          <a:stretch>
            <a:fillRect/>
          </a:stretch>
        </p:blipFill>
        <p:spPr>
          <a:xfrm>
            <a:off x="773723" y="0"/>
            <a:ext cx="10269415" cy="3914775"/>
          </a:xfrm>
          <a:prstGeom prst="rect">
            <a:avLst/>
          </a:prstGeom>
        </p:spPr>
      </p:pic>
    </p:spTree>
    <p:extLst>
      <p:ext uri="{BB962C8B-B14F-4D97-AF65-F5344CB8AC3E}">
        <p14:creationId xmlns:p14="http://schemas.microsoft.com/office/powerpoint/2010/main" val="8307492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B9E7F-C75C-43F5-BB7E-1AEF2D05D137}"/>
              </a:ext>
            </a:extLst>
          </p:cNvPr>
          <p:cNvSpPr>
            <a:spLocks noGrp="1"/>
          </p:cNvSpPr>
          <p:nvPr>
            <p:ph type="title"/>
          </p:nvPr>
        </p:nvSpPr>
        <p:spPr/>
        <p:txBody>
          <a:bodyPr/>
          <a:lstStyle/>
          <a:p>
            <a:r>
              <a:rPr lang="en-US" dirty="0"/>
              <a:t>Gradient Boost</a:t>
            </a:r>
          </a:p>
        </p:txBody>
      </p:sp>
      <p:sp>
        <p:nvSpPr>
          <p:cNvPr id="3" name="Content Placeholder 2">
            <a:extLst>
              <a:ext uri="{FF2B5EF4-FFF2-40B4-BE49-F238E27FC236}">
                <a16:creationId xmlns:a16="http://schemas.microsoft.com/office/drawing/2014/main" id="{4F408F1C-63E9-4712-8A97-7A7BED80003D}"/>
              </a:ext>
            </a:extLst>
          </p:cNvPr>
          <p:cNvSpPr>
            <a:spLocks noGrp="1"/>
          </p:cNvSpPr>
          <p:nvPr>
            <p:ph idx="1"/>
          </p:nvPr>
        </p:nvSpPr>
        <p:spPr>
          <a:xfrm>
            <a:off x="839372" y="1558336"/>
            <a:ext cx="10515600" cy="5426271"/>
          </a:xfrm>
        </p:spPr>
        <p:txBody>
          <a:bodyPr>
            <a:noAutofit/>
          </a:bodyPr>
          <a:lstStyle/>
          <a:p>
            <a:pPr marL="0" indent="0">
              <a:buNone/>
            </a:pPr>
            <a:r>
              <a:rPr lang="en-US" sz="3000" dirty="0"/>
              <a:t>Just like AdaBoost, Gradient Boosting works by sequentially adding predictors to an ensemble, each one correcting its predecessor. </a:t>
            </a:r>
          </a:p>
          <a:p>
            <a:pPr marL="0" indent="0">
              <a:buNone/>
            </a:pPr>
            <a:r>
              <a:rPr lang="en-US" sz="3000" dirty="0"/>
              <a:t>However, instead of changing the weights for every incorrect classified observation at every iteration like AdaBoost, Gradient Boosting method tries to fit the new predictor to the residual errors made by the previous predictor.</a:t>
            </a:r>
          </a:p>
        </p:txBody>
      </p:sp>
    </p:spTree>
    <p:extLst>
      <p:ext uri="{BB962C8B-B14F-4D97-AF65-F5344CB8AC3E}">
        <p14:creationId xmlns:p14="http://schemas.microsoft.com/office/powerpoint/2010/main" val="3457778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22FA154-1B63-4DAC-AD7C-DAAE2F4F8AC8}"/>
              </a:ext>
            </a:extLst>
          </p:cNvPr>
          <p:cNvPicPr>
            <a:picLocks noChangeAspect="1"/>
          </p:cNvPicPr>
          <p:nvPr/>
        </p:nvPicPr>
        <p:blipFill>
          <a:blip r:embed="rId2"/>
          <a:stretch>
            <a:fillRect/>
          </a:stretch>
        </p:blipFill>
        <p:spPr>
          <a:xfrm>
            <a:off x="689316" y="450166"/>
            <a:ext cx="11099409" cy="6049107"/>
          </a:xfrm>
          <a:prstGeom prst="rect">
            <a:avLst/>
          </a:prstGeom>
        </p:spPr>
      </p:pic>
    </p:spTree>
    <p:extLst>
      <p:ext uri="{BB962C8B-B14F-4D97-AF65-F5344CB8AC3E}">
        <p14:creationId xmlns:p14="http://schemas.microsoft.com/office/powerpoint/2010/main" val="3478960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B9E7F-C75C-43F5-BB7E-1AEF2D05D137}"/>
              </a:ext>
            </a:extLst>
          </p:cNvPr>
          <p:cNvSpPr>
            <a:spLocks noGrp="1"/>
          </p:cNvSpPr>
          <p:nvPr>
            <p:ph type="title"/>
          </p:nvPr>
        </p:nvSpPr>
        <p:spPr/>
        <p:txBody>
          <a:bodyPr/>
          <a:lstStyle/>
          <a:p>
            <a:r>
              <a:rPr lang="en-US" dirty="0"/>
              <a:t>Gradient Boost</a:t>
            </a:r>
          </a:p>
        </p:txBody>
      </p:sp>
      <p:sp>
        <p:nvSpPr>
          <p:cNvPr id="3" name="Content Placeholder 2">
            <a:extLst>
              <a:ext uri="{FF2B5EF4-FFF2-40B4-BE49-F238E27FC236}">
                <a16:creationId xmlns:a16="http://schemas.microsoft.com/office/drawing/2014/main" id="{4F408F1C-63E9-4712-8A97-7A7BED80003D}"/>
              </a:ext>
            </a:extLst>
          </p:cNvPr>
          <p:cNvSpPr>
            <a:spLocks noGrp="1"/>
          </p:cNvSpPr>
          <p:nvPr>
            <p:ph idx="1"/>
          </p:nvPr>
        </p:nvSpPr>
        <p:spPr>
          <a:xfrm>
            <a:off x="839372" y="1558336"/>
            <a:ext cx="10515600" cy="5426271"/>
          </a:xfrm>
        </p:spPr>
        <p:txBody>
          <a:bodyPr>
            <a:noAutofit/>
          </a:bodyPr>
          <a:lstStyle/>
          <a:p>
            <a:pPr marL="0" indent="0">
              <a:buNone/>
            </a:pPr>
            <a:r>
              <a:rPr lang="en-US" sz="3000" dirty="0"/>
              <a:t>GBM uses Gradient Descent to find the shortcomings in the previous learner’s predictions. GBM algorithm can be given by following steps.</a:t>
            </a:r>
          </a:p>
          <a:p>
            <a:pPr marL="0" indent="0">
              <a:buNone/>
            </a:pPr>
            <a:r>
              <a:rPr lang="en-US" sz="3000" dirty="0"/>
              <a:t>Fit a model to the data, F1(x) = y</a:t>
            </a:r>
          </a:p>
          <a:p>
            <a:pPr marL="0" indent="0">
              <a:buNone/>
            </a:pPr>
            <a:r>
              <a:rPr lang="en-US" sz="3000" dirty="0"/>
              <a:t>Fit a model to the residuals, h1(x) = y−F1(x)</a:t>
            </a:r>
          </a:p>
          <a:p>
            <a:pPr marL="0" indent="0">
              <a:buNone/>
            </a:pPr>
            <a:r>
              <a:rPr lang="en-US" sz="3000" dirty="0"/>
              <a:t>Create a new model, F2(x) = F1(x) + h1(x)</a:t>
            </a:r>
          </a:p>
          <a:p>
            <a:pPr marL="0" indent="0">
              <a:buNone/>
            </a:pPr>
            <a:r>
              <a:rPr lang="en-US" sz="3000" dirty="0"/>
              <a:t>By combining weak learner after weak learner, our final model is able to account for a lot of the error from the original model and reduces this error over time.</a:t>
            </a:r>
          </a:p>
        </p:txBody>
      </p:sp>
    </p:spTree>
    <p:extLst>
      <p:ext uri="{BB962C8B-B14F-4D97-AF65-F5344CB8AC3E}">
        <p14:creationId xmlns:p14="http://schemas.microsoft.com/office/powerpoint/2010/main" val="436841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B9E7F-C75C-43F5-BB7E-1AEF2D05D137}"/>
              </a:ext>
            </a:extLst>
          </p:cNvPr>
          <p:cNvSpPr>
            <a:spLocks noGrp="1"/>
          </p:cNvSpPr>
          <p:nvPr>
            <p:ph type="title"/>
          </p:nvPr>
        </p:nvSpPr>
        <p:spPr/>
        <p:txBody>
          <a:bodyPr/>
          <a:lstStyle/>
          <a:p>
            <a:r>
              <a:rPr lang="en-US" dirty="0"/>
              <a:t>XGBoost</a:t>
            </a:r>
          </a:p>
        </p:txBody>
      </p:sp>
      <p:sp>
        <p:nvSpPr>
          <p:cNvPr id="3" name="Content Placeholder 2">
            <a:extLst>
              <a:ext uri="{FF2B5EF4-FFF2-40B4-BE49-F238E27FC236}">
                <a16:creationId xmlns:a16="http://schemas.microsoft.com/office/drawing/2014/main" id="{4F408F1C-63E9-4712-8A97-7A7BED80003D}"/>
              </a:ext>
            </a:extLst>
          </p:cNvPr>
          <p:cNvSpPr>
            <a:spLocks noGrp="1"/>
          </p:cNvSpPr>
          <p:nvPr>
            <p:ph idx="1"/>
          </p:nvPr>
        </p:nvSpPr>
        <p:spPr>
          <a:xfrm>
            <a:off x="839371" y="1558336"/>
            <a:ext cx="11005625" cy="5426271"/>
          </a:xfrm>
        </p:spPr>
        <p:txBody>
          <a:bodyPr>
            <a:noAutofit/>
          </a:bodyPr>
          <a:lstStyle/>
          <a:p>
            <a:pPr marL="0" indent="0">
              <a:buNone/>
            </a:pPr>
            <a:r>
              <a:rPr lang="en-US" sz="2700" dirty="0"/>
              <a:t>XGBoost stands for </a:t>
            </a:r>
            <a:r>
              <a:rPr lang="en-US" sz="2700" dirty="0" err="1"/>
              <a:t>eXtreme</a:t>
            </a:r>
            <a:r>
              <a:rPr lang="en-US" sz="2700" dirty="0"/>
              <a:t> Gradient Boosting. </a:t>
            </a:r>
          </a:p>
          <a:p>
            <a:pPr marL="0" indent="0">
              <a:buNone/>
            </a:pPr>
            <a:endParaRPr lang="en-US" sz="2700" dirty="0"/>
          </a:p>
          <a:p>
            <a:pPr marL="0" indent="0">
              <a:buNone/>
            </a:pPr>
            <a:r>
              <a:rPr lang="en-US" sz="2700" dirty="0"/>
              <a:t>XGBoost is an implementation of gradient boosted decision trees designed for speed and performance. </a:t>
            </a:r>
          </a:p>
          <a:p>
            <a:pPr marL="0" indent="0">
              <a:buNone/>
            </a:pPr>
            <a:endParaRPr lang="en-US" sz="2700" dirty="0"/>
          </a:p>
          <a:p>
            <a:pPr marL="0" indent="0">
              <a:buNone/>
            </a:pPr>
            <a:r>
              <a:rPr lang="en-US" sz="2700" dirty="0"/>
              <a:t>Gradient boosting machines are generally very slow in implementation because of sequential model training. </a:t>
            </a:r>
          </a:p>
          <a:p>
            <a:pPr marL="0" indent="0">
              <a:buNone/>
            </a:pPr>
            <a:endParaRPr lang="en-US" sz="2700" dirty="0"/>
          </a:p>
          <a:p>
            <a:pPr marL="0" indent="0">
              <a:buNone/>
            </a:pPr>
            <a:r>
              <a:rPr lang="en-US" sz="2700" dirty="0"/>
              <a:t>Hence, they are not very scalable. </a:t>
            </a:r>
          </a:p>
          <a:p>
            <a:pPr marL="0" indent="0">
              <a:buNone/>
            </a:pPr>
            <a:endParaRPr lang="en-US" sz="2700" dirty="0"/>
          </a:p>
          <a:p>
            <a:pPr marL="0" indent="0">
              <a:buNone/>
            </a:pPr>
            <a:r>
              <a:rPr lang="en-US" sz="2700" dirty="0"/>
              <a:t>Thus, XGBoost is focused on computational speed and model performance. </a:t>
            </a:r>
          </a:p>
        </p:txBody>
      </p:sp>
    </p:spTree>
    <p:extLst>
      <p:ext uri="{BB962C8B-B14F-4D97-AF65-F5344CB8AC3E}">
        <p14:creationId xmlns:p14="http://schemas.microsoft.com/office/powerpoint/2010/main" val="2934752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1585</TotalTime>
  <Words>957</Words>
  <Application>Microsoft Office PowerPoint</Application>
  <PresentationFormat>Widescreen</PresentationFormat>
  <Paragraphs>68</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charter</vt:lpstr>
      <vt:lpstr>Office Theme</vt:lpstr>
      <vt:lpstr>Boosting</vt:lpstr>
      <vt:lpstr>Definition</vt:lpstr>
      <vt:lpstr>PowerPoint Presentation</vt:lpstr>
      <vt:lpstr>Adaptive Boost</vt:lpstr>
      <vt:lpstr>PowerPoint Presentation</vt:lpstr>
      <vt:lpstr>Gradient Boost</vt:lpstr>
      <vt:lpstr>PowerPoint Presentation</vt:lpstr>
      <vt:lpstr>Gradient Boost</vt:lpstr>
      <vt:lpstr>XGBoost</vt:lpstr>
      <vt:lpstr>XGBoost</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Tariq Mahmood / Associate Professor and Program Coordinator MS (CS) and MS (DS) Programs</dc:creator>
  <cp:lastModifiedBy>Dr. Tariq Mahmood / Professor and Program Coordinator MS (CS) and MS (DS) Programs</cp:lastModifiedBy>
  <cp:revision>79</cp:revision>
  <dcterms:created xsi:type="dcterms:W3CDTF">2021-03-28T17:30:39Z</dcterms:created>
  <dcterms:modified xsi:type="dcterms:W3CDTF">2021-05-10T03:26:43Z</dcterms:modified>
</cp:coreProperties>
</file>